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265" r:id="rId6"/>
    <p:sldId id="289" r:id="rId7"/>
    <p:sldId id="280" r:id="rId8"/>
    <p:sldId id="281" r:id="rId9"/>
    <p:sldId id="295" r:id="rId10"/>
    <p:sldId id="282" r:id="rId11"/>
    <p:sldId id="283" r:id="rId12"/>
    <p:sldId id="287" r:id="rId13"/>
    <p:sldId id="297" r:id="rId14"/>
    <p:sldId id="284" r:id="rId15"/>
    <p:sldId id="285" r:id="rId16"/>
    <p:sldId id="290" r:id="rId17"/>
    <p:sldId id="291" r:id="rId18"/>
    <p:sldId id="301" r:id="rId19"/>
    <p:sldId id="303" r:id="rId20"/>
    <p:sldId id="304" r:id="rId21"/>
    <p:sldId id="292" r:id="rId22"/>
    <p:sldId id="302" r:id="rId23"/>
    <p:sldId id="296" r:id="rId24"/>
    <p:sldId id="262" r:id="rId25"/>
    <p:sldId id="261" r:id="rId26"/>
    <p:sldId id="300" r:id="rId27"/>
  </p:sldIdLst>
  <p:sldSz cx="12192000" cy="6858000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italic r:id="rId35"/>
    </p:embeddedFont>
    <p:embeddedFont>
      <p:font typeface="Montserrat SemiBold" panose="000007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Allanamiento</a:t>
            </a:r>
            <a:r>
              <a:rPr lang="en-US" b="1" dirty="0">
                <a:solidFill>
                  <a:schemeClr val="tx1"/>
                </a:solidFill>
              </a:rPr>
              <a:t> de morada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</a:t>
            </a:r>
            <a:r>
              <a:rPr lang="en-US" b="1" baseline="0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0-415A-833B-EA1F0208AE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5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Seguridad</a:t>
            </a:r>
            <a:r>
              <a:rPr lang="en-US" b="1" dirty="0">
                <a:solidFill>
                  <a:schemeClr val="tx1"/>
                </a:solidFill>
              </a:rPr>
              <a:t> Pública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 (2023)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747703412073491"/>
          <c:w val="0.94499999999999995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Inseguridad en la propia casa</c:v>
                </c:pt>
                <c:pt idx="1">
                  <c:v>Inseguridad en el área de residencia</c:v>
                </c:pt>
                <c:pt idx="2">
                  <c:v>Testigo de asaltos o robos en alrededores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0.185</c:v>
                </c:pt>
                <c:pt idx="1">
                  <c:v>0.59199999999999997</c:v>
                </c:pt>
                <c:pt idx="2" formatCode="0%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162-B099-4EC466BA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39326111"/>
        <c:axId val="1539324671"/>
      </c:barChart>
      <c:catAx>
        <c:axId val="153932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4671"/>
        <c:crosses val="autoZero"/>
        <c:auto val="1"/>
        <c:lblAlgn val="ctr"/>
        <c:lblOffset val="100"/>
        <c:noMultiLvlLbl val="0"/>
      </c:catAx>
      <c:valAx>
        <c:axId val="153932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98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81DA-A91A-E62D-B9B0-4043FBB2A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8A3C66-5315-79B2-DDBF-9B3A8A8A8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3A80F5-AB32-9115-6113-FDC1A1923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4F747-19E0-3245-AABA-44B4ECD2B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84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190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20/05/2025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20/05/2025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gi.org.mx/rnm/index.php/catalog/859/data-dictionary/F8?file_name=ENSU_CB_062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3390/jsan1201000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B2C4-AA47-E4D2-92B4-86DA86C8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E86A7-CC18-3E4D-008E-EBB67CCA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5364" y="1070362"/>
            <a:ext cx="10521951" cy="819290"/>
          </a:xfrm>
        </p:spPr>
        <p:txBody>
          <a:bodyPr/>
          <a:lstStyle/>
          <a:p>
            <a:r>
              <a:rPr lang="es-MX" dirty="0"/>
              <a:t>Alcances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E1AB5D-6EFA-2415-7E84-4F655B10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1835483"/>
            <a:ext cx="9968827" cy="215108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El algoritmo se va a probar con videos del conjunto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Se va a tratar de obtener videos reales para realizar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1AC51-8ED6-7F6C-E978-534F750B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8D7E6AF-0524-E7CC-9A26-7A3567C054A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8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B0085D-DEE0-7982-DD6D-5DA7937167E7}"/>
              </a:ext>
            </a:extLst>
          </p:cNvPr>
          <p:cNvSpPr txBox="1">
            <a:spLocks/>
          </p:cNvSpPr>
          <p:nvPr/>
        </p:nvSpPr>
        <p:spPr>
          <a:xfrm>
            <a:off x="-2232899" y="3487488"/>
            <a:ext cx="10521951" cy="8192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6E152E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r>
              <a:rPr lang="es-MX" dirty="0"/>
              <a:t>Limitaciones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CD7CFE6-7566-E2C9-D0F4-F4FE9ED2D8E5}"/>
              </a:ext>
            </a:extLst>
          </p:cNvPr>
          <p:cNvSpPr txBox="1">
            <a:spLocks/>
          </p:cNvSpPr>
          <p:nvPr/>
        </p:nvSpPr>
        <p:spPr>
          <a:xfrm>
            <a:off x="1111585" y="4306778"/>
            <a:ext cx="9968827" cy="215108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para su uso en tiempo real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en un sistema físico</a:t>
            </a:r>
          </a:p>
        </p:txBody>
      </p:sp>
    </p:spTree>
    <p:extLst>
      <p:ext uri="{BB962C8B-B14F-4D97-AF65-F5344CB8AC3E}">
        <p14:creationId xmlns:p14="http://schemas.microsoft.com/office/powerpoint/2010/main" val="393139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7710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61431"/>
              </p:ext>
            </p:extLst>
          </p:nvPr>
        </p:nvGraphicFramePr>
        <p:xfrm>
          <a:off x="150608" y="1603997"/>
          <a:ext cx="11903740" cy="44135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10173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29261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721685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95291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Implementation of an Anomalous Human Activity Recognition System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Compresión adaptativa + 3D-CNN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UCF101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88% en la detección de anomalías.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Loitering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Detection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Using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Spatial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-Temporal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Intelligent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Surveillance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Systems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Análisis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espacio-temporal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+ Random Forest,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interiores/exteriores, con escenas de merodeo y movimientos normales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85% en detección de merodeo.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A Study on Implementation of Real-Time Intelligent Video Surveillance System Based on Embedded Module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Módulo embebido + Optimización de algoritmos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escenarios con detección de intrusos, incendios, caídas y merodeo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88.51%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intrusos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80%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merodeo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B67450-615B-FAB4-7387-1D7C21EA76A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Metodología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3FCBAE-17E6-31EA-F44A-E316BF1F60E0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9EA723-6F2F-94E1-2F14-A9554A08F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1" b="9333"/>
          <a:stretch/>
        </p:blipFill>
        <p:spPr bwMode="auto">
          <a:xfrm>
            <a:off x="1187767" y="1603998"/>
            <a:ext cx="9810115" cy="4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36AC5-6667-869E-501C-6962C6C2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05424-E550-71B1-29E5-3ED4569A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Recolección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6C021-79D2-4B95-F4F6-8D7FEE9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63121-641A-EB38-B55B-18EE59BAC4B4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5BB750-5F54-DF9A-6471-5E4929E8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75" y="1603997"/>
            <a:ext cx="5792008" cy="46869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7327B2-9C58-C179-EE46-928611F5AC9D}"/>
              </a:ext>
            </a:extLst>
          </p:cNvPr>
          <p:cNvSpPr txBox="1"/>
          <p:nvPr/>
        </p:nvSpPr>
        <p:spPr>
          <a:xfrm>
            <a:off x="2554007" y="1731482"/>
            <a:ext cx="1934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Total de videos: 49</a:t>
            </a:r>
          </a:p>
          <a:p>
            <a:endParaRPr lang="es-MX" dirty="0"/>
          </a:p>
          <a:p>
            <a:r>
              <a:rPr lang="es-MX" dirty="0"/>
              <a:t>Normal: 30</a:t>
            </a:r>
          </a:p>
          <a:p>
            <a:r>
              <a:rPr lang="es-MX" dirty="0"/>
              <a:t>Forcejeo: 22</a:t>
            </a:r>
          </a:p>
          <a:p>
            <a:r>
              <a:rPr lang="es-MX" dirty="0"/>
              <a:t>Merodeo: 26</a:t>
            </a:r>
          </a:p>
        </p:txBody>
      </p:sp>
      <p:pic>
        <p:nvPicPr>
          <p:cNvPr id="1026" name="Picture 2" descr="Center for Research in Comptuer Vision">
            <a:extLst>
              <a:ext uri="{FF2B5EF4-FFF2-40B4-BE49-F238E27FC236}">
                <a16:creationId xmlns:a16="http://schemas.microsoft.com/office/drawing/2014/main" id="{0DC159D1-0A64-1064-0C93-C011EA9D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02" y="3566076"/>
            <a:ext cx="4028410" cy="5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- Apps en Google Play">
            <a:extLst>
              <a:ext uri="{FF2B5EF4-FFF2-40B4-BE49-F238E27FC236}">
                <a16:creationId xmlns:a16="http://schemas.microsoft.com/office/drawing/2014/main" id="{871BBE78-565A-F544-1C5B-6C7283DB4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18854" r="8542" b="19479"/>
          <a:stretch/>
        </p:blipFill>
        <p:spPr bwMode="auto">
          <a:xfrm>
            <a:off x="2009855" y="4491169"/>
            <a:ext cx="2410839" cy="179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65E-1C70-88E3-AC79-C5E404F6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A0980-6F8B-2F22-B617-C8459922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Preprocesamiento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74E3FE-88A2-2127-92EC-B8B7EE2E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4D49F-806B-E0BF-4FA5-1E9D64C66D1F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351533-44A2-C23D-E844-4BF19D48D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2" b="16592"/>
          <a:stretch/>
        </p:blipFill>
        <p:spPr bwMode="auto">
          <a:xfrm>
            <a:off x="952500" y="1798320"/>
            <a:ext cx="10287000" cy="392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1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AAE4-079F-BEA3-6516-FA73E8CD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063C2-E616-8AAB-1BFD-45EE46F0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Detección y seguimiento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8A91BB-2861-D3C1-1608-5AFFEE31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73EC8-13FE-42BC-D2C9-0092F8ED0C59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6860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31D6-1BEB-BB3C-BA04-4C77269F3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06301-6238-E89A-04E4-B7F03D83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Selección de características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76EA47-2403-07E1-ECA2-13B47C7D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5E3349-C7E2-B71A-812A-9EE3348A1135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D012-AD72-4AC3-78B6-110D5F0F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2" y="1868157"/>
            <a:ext cx="5983013" cy="38925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D38C84-5801-DC59-8BAC-22201411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146" y="1949437"/>
            <a:ext cx="5913746" cy="38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E0C12-64D3-3F55-7599-E0615B722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368DA-A00F-0DE2-8440-EBC77D815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Selección de características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2BBB8E-A8C3-2C1F-6AED-182FE1E6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A1D7F-882F-2967-07F4-F9BFB3DDFAB8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764CCA-92CC-4986-47CA-0739E27E3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43167"/>
              </p:ext>
            </p:extLst>
          </p:nvPr>
        </p:nvGraphicFramePr>
        <p:xfrm>
          <a:off x="304800" y="1603998"/>
          <a:ext cx="11582400" cy="424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33540594"/>
                    </a:ext>
                  </a:extLst>
                </a:gridCol>
                <a:gridCol w="7741920">
                  <a:extLst>
                    <a:ext uri="{9D8B030D-6E8A-4147-A177-3AD203B41FA5}">
                      <a16:colId xmlns:a16="http://schemas.microsoft.com/office/drawing/2014/main" val="354452204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4152588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MX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Caracteristica</a:t>
                      </a:r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Desscipcion</a:t>
                      </a:r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Ejemplo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Circularidad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Grado en que el movimiento sigue una trayectoria curva cerrada, evaluado con respecto a un punto central calculado.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0.7958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57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ZigZag</a:t>
                      </a:r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Mide la variabilidad direccional del movimiento, especialmente los giros abruptos o cambios de sentido.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0.5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114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Grado en que la trayectoria es recta, medido como la distancia entre el punto inicial y el actual, normalizada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0.9999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04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Área de trayectoria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Área total cubierta por el objeto, calculada con el </a:t>
                      </a:r>
                      <a:r>
                        <a:rPr lang="es-MX" sz="1200" b="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convex</a:t>
                      </a:r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s-MX" sz="1200" b="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hull</a:t>
                      </a:r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 todos los puntos de su trayectoria.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897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Densidad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Proporción de píxeles en movimiento dentro del </a:t>
                      </a:r>
                      <a:r>
                        <a:rPr lang="es-MX" sz="1200" b="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frame</a:t>
                      </a:r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relacionada con el nivel de actividad presente.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0.00671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856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Amplitud de ciclo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Valor que representa la intensidad del patrón cíclico; suele correlacionarse con la distancia recorrida en un ciclo.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7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Desplazamiento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Cantidad de píxeles que se mueve un objeto entre dos </a:t>
                      </a:r>
                      <a:r>
                        <a:rPr lang="es-MX" sz="1200" b="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frames</a:t>
                      </a:r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consecutivos, calculada a partir del cambio en posición del centroide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1.4142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6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Cambio de posición entre </a:t>
                      </a:r>
                      <a:r>
                        <a:rPr lang="es-MX" sz="1200" b="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frames</a:t>
                      </a:r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ajustado al tiempo; indica qué tan rápido se mueve un objeto.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35.5339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Centroide en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Coordenada horizontal (X) del centro de la caja delimitadora del objeto; sirve para reconstruir trayectorias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150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87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Centroide en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Coordenada vertical (Y) del centro de la caja delimitadora del objeto.</a:t>
                      </a:r>
                      <a:endParaRPr lang="es-MX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43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9EE7-213F-A6D3-2195-2E51A130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7690E-A131-BB60-A6DA-DF8237CB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entrenamiento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4A5C20-52C8-8374-14BD-4BA63BF9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2C3BA41-DF8F-A4D1-CEF2-A64165D2B2EB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13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80554AF-1E69-219D-2787-3D21D732B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2" y="2137325"/>
            <a:ext cx="2591264" cy="31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D5C1C408-8C2C-586F-D2E4-8DDAB925D76B}"/>
              </a:ext>
            </a:extLst>
          </p:cNvPr>
          <p:cNvSpPr/>
          <p:nvPr/>
        </p:nvSpPr>
        <p:spPr>
          <a:xfrm>
            <a:off x="3197104" y="1910408"/>
            <a:ext cx="432619" cy="35758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127" name="Grupo 4126">
            <a:extLst>
              <a:ext uri="{FF2B5EF4-FFF2-40B4-BE49-F238E27FC236}">
                <a16:creationId xmlns:a16="http://schemas.microsoft.com/office/drawing/2014/main" id="{DF9079DA-5EC6-5866-B04C-AB65665EEF9A}"/>
              </a:ext>
            </a:extLst>
          </p:cNvPr>
          <p:cNvGrpSpPr/>
          <p:nvPr/>
        </p:nvGrpSpPr>
        <p:grpSpPr>
          <a:xfrm>
            <a:off x="9721259" y="1883710"/>
            <a:ext cx="1916373" cy="1645768"/>
            <a:chOff x="9223575" y="2007275"/>
            <a:chExt cx="1916373" cy="1645768"/>
          </a:xfrm>
        </p:grpSpPr>
        <p:pic>
          <p:nvPicPr>
            <p:cNvPr id="1028" name="Picture 4" descr="Buscan eliminar la figura de “merodeo” del Código de Faltas en Córdoba -  Noticias - Cadena 3 Argentina">
              <a:extLst>
                <a:ext uri="{FF2B5EF4-FFF2-40B4-BE49-F238E27FC236}">
                  <a16:creationId xmlns:a16="http://schemas.microsoft.com/office/drawing/2014/main" id="{E16062DF-DA89-B238-D0B7-0A32043B1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575" y="2440338"/>
              <a:ext cx="1916373" cy="121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5134EB6-94D1-09BE-CCE5-7192433F3669}"/>
                </a:ext>
              </a:extLst>
            </p:cNvPr>
            <p:cNvSpPr/>
            <p:nvPr/>
          </p:nvSpPr>
          <p:spPr>
            <a:xfrm>
              <a:off x="9404040" y="2007275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Merodeo</a:t>
              </a:r>
              <a:endParaRPr lang="es-MX" dirty="0"/>
            </a:p>
          </p:txBody>
        </p:sp>
      </p:grpSp>
      <p:grpSp>
        <p:nvGrpSpPr>
          <p:cNvPr id="4126" name="Grupo 4125">
            <a:extLst>
              <a:ext uri="{FF2B5EF4-FFF2-40B4-BE49-F238E27FC236}">
                <a16:creationId xmlns:a16="http://schemas.microsoft.com/office/drawing/2014/main" id="{28F64F13-F4EC-256E-3F8F-BB9B5F9C5D5F}"/>
              </a:ext>
            </a:extLst>
          </p:cNvPr>
          <p:cNvGrpSpPr/>
          <p:nvPr/>
        </p:nvGrpSpPr>
        <p:grpSpPr>
          <a:xfrm>
            <a:off x="9617893" y="3724745"/>
            <a:ext cx="1624909" cy="2026395"/>
            <a:chOff x="9515039" y="4233743"/>
            <a:chExt cx="1624909" cy="2026395"/>
          </a:xfrm>
        </p:grpSpPr>
        <p:pic>
          <p:nvPicPr>
            <p:cNvPr id="1030" name="Picture 6" descr="Cómo tirar una puerta - Quo">
              <a:extLst>
                <a:ext uri="{FF2B5EF4-FFF2-40B4-BE49-F238E27FC236}">
                  <a16:creationId xmlns:a16="http://schemas.microsoft.com/office/drawing/2014/main" id="{E242E440-FD9B-98AD-B6AD-F88DCF5F9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3627" y="4233743"/>
              <a:ext cx="1212468" cy="1616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977D979-47C6-0B5A-0E86-C02242FD635A}"/>
                </a:ext>
              </a:extLst>
            </p:cNvPr>
            <p:cNvSpPr/>
            <p:nvPr/>
          </p:nvSpPr>
          <p:spPr>
            <a:xfrm>
              <a:off x="9515039" y="5846740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Intento de forzar accesos</a:t>
              </a:r>
              <a:endParaRPr lang="es-MX" dirty="0"/>
            </a:p>
          </p:txBody>
        </p:sp>
      </p:grpSp>
      <p:grpSp>
        <p:nvGrpSpPr>
          <p:cNvPr id="4125" name="Grupo 4124">
            <a:extLst>
              <a:ext uri="{FF2B5EF4-FFF2-40B4-BE49-F238E27FC236}">
                <a16:creationId xmlns:a16="http://schemas.microsoft.com/office/drawing/2014/main" id="{A30EF9AD-75DD-FBC8-0B7B-D305848286E5}"/>
              </a:ext>
            </a:extLst>
          </p:cNvPr>
          <p:cNvGrpSpPr/>
          <p:nvPr/>
        </p:nvGrpSpPr>
        <p:grpSpPr>
          <a:xfrm>
            <a:off x="3953245" y="1670861"/>
            <a:ext cx="4597360" cy="3876493"/>
            <a:chOff x="3953245" y="1973874"/>
            <a:chExt cx="4597360" cy="387649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C0A3A15-0A84-A50E-7EF7-23C404290A41}"/>
                </a:ext>
              </a:extLst>
            </p:cNvPr>
            <p:cNvSpPr/>
            <p:nvPr/>
          </p:nvSpPr>
          <p:spPr>
            <a:xfrm>
              <a:off x="3953245" y="3630193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EA70882-6F43-76D6-F810-79D58E9B4460}"/>
                </a:ext>
              </a:extLst>
            </p:cNvPr>
            <p:cNvSpPr/>
            <p:nvPr/>
          </p:nvSpPr>
          <p:spPr>
            <a:xfrm>
              <a:off x="3953246" y="2213421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126D7B6-6852-51F0-D064-0762E4B1B99C}"/>
                </a:ext>
              </a:extLst>
            </p:cNvPr>
            <p:cNvSpPr/>
            <p:nvPr/>
          </p:nvSpPr>
          <p:spPr>
            <a:xfrm>
              <a:off x="3953246" y="5041837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E1EFE89-4AF5-2713-0210-BA07837DDB1F}"/>
                </a:ext>
              </a:extLst>
            </p:cNvPr>
            <p:cNvSpPr/>
            <p:nvPr/>
          </p:nvSpPr>
          <p:spPr>
            <a:xfrm>
              <a:off x="5401879" y="3079586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8DF350B-4AB3-53DE-14A2-B52DBC192265}"/>
                </a:ext>
              </a:extLst>
            </p:cNvPr>
            <p:cNvSpPr/>
            <p:nvPr/>
          </p:nvSpPr>
          <p:spPr>
            <a:xfrm>
              <a:off x="5401879" y="1973874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018D6CF-5BF5-0384-6D4C-6920F55F8D20}"/>
                </a:ext>
              </a:extLst>
            </p:cNvPr>
            <p:cNvSpPr/>
            <p:nvPr/>
          </p:nvSpPr>
          <p:spPr>
            <a:xfrm>
              <a:off x="5401879" y="418967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DC720BE-BC3E-AAF6-722A-4BA101D9F614}"/>
                </a:ext>
              </a:extLst>
            </p:cNvPr>
            <p:cNvSpPr/>
            <p:nvPr/>
          </p:nvSpPr>
          <p:spPr>
            <a:xfrm>
              <a:off x="5407924" y="5299760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72284A6-5BBE-370A-D527-7060E2EC4A3F}"/>
                </a:ext>
              </a:extLst>
            </p:cNvPr>
            <p:cNvSpPr/>
            <p:nvPr/>
          </p:nvSpPr>
          <p:spPr>
            <a:xfrm>
              <a:off x="6582381" y="363019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06E15EF-8BB0-D8C7-F179-2D00789C915D}"/>
                </a:ext>
              </a:extLst>
            </p:cNvPr>
            <p:cNvSpPr/>
            <p:nvPr/>
          </p:nvSpPr>
          <p:spPr>
            <a:xfrm>
              <a:off x="6582382" y="2213421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F6B6A7B-3306-FDEB-5A33-A80FD042F395}"/>
                </a:ext>
              </a:extLst>
            </p:cNvPr>
            <p:cNvSpPr/>
            <p:nvPr/>
          </p:nvSpPr>
          <p:spPr>
            <a:xfrm>
              <a:off x="6582382" y="504183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0132BFF-0226-F0E5-D11B-F6C536309F03}"/>
                </a:ext>
              </a:extLst>
            </p:cNvPr>
            <p:cNvSpPr/>
            <p:nvPr/>
          </p:nvSpPr>
          <p:spPr>
            <a:xfrm>
              <a:off x="7990165" y="438654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38BD397-910F-835F-172F-0B48262891C3}"/>
                </a:ext>
              </a:extLst>
            </p:cNvPr>
            <p:cNvSpPr/>
            <p:nvPr/>
          </p:nvSpPr>
          <p:spPr>
            <a:xfrm>
              <a:off x="7990166" y="2969775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2F06114-5B76-D32C-6CD3-3A2DA80DF61D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 flipV="1">
              <a:off x="4513685" y="2249178"/>
              <a:ext cx="88819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D605BF8-DB9A-B0ED-2E2D-6DFA9E75724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>
              <a:off x="4513685" y="2488725"/>
              <a:ext cx="88819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8B9CD0B-DC94-7CED-D543-EA7A01E11AE9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4513685" y="2488725"/>
              <a:ext cx="88819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041017C-369B-DDEB-B9C4-2D749F89E81E}"/>
                </a:ext>
              </a:extLst>
            </p:cNvPr>
            <p:cNvCxnSpPr>
              <a:stCxn id="15" idx="6"/>
              <a:endCxn id="21" idx="2"/>
            </p:cNvCxnSpPr>
            <p:nvPr/>
          </p:nvCxnSpPr>
          <p:spPr>
            <a:xfrm>
              <a:off x="4513685" y="2488725"/>
              <a:ext cx="89423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B66960F9-E6F1-7F35-32F3-B7477BA7E49E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 flipV="1">
              <a:off x="4513684" y="2249178"/>
              <a:ext cx="888195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E735172-F063-67AC-06A6-247336C999C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 flipV="1">
              <a:off x="4513684" y="3354890"/>
              <a:ext cx="888195" cy="550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F8B2A55-41E0-811A-75FA-27696D21EB1C}"/>
                </a:ext>
              </a:extLst>
            </p:cNvPr>
            <p:cNvCxnSpPr>
              <a:stCxn id="14" idx="6"/>
              <a:endCxn id="19" idx="2"/>
            </p:cNvCxnSpPr>
            <p:nvPr/>
          </p:nvCxnSpPr>
          <p:spPr>
            <a:xfrm>
              <a:off x="4513684" y="3905497"/>
              <a:ext cx="888195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3EC60058-0CCB-06BC-144A-04E173A890BD}"/>
                </a:ext>
              </a:extLst>
            </p:cNvPr>
            <p:cNvCxnSpPr>
              <a:stCxn id="14" idx="6"/>
              <a:endCxn id="21" idx="2"/>
            </p:cNvCxnSpPr>
            <p:nvPr/>
          </p:nvCxnSpPr>
          <p:spPr>
            <a:xfrm>
              <a:off x="4513684" y="3905497"/>
              <a:ext cx="894240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235DBBA-DFD1-FB76-9881-932D361031D9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flipV="1">
              <a:off x="4513685" y="2249178"/>
              <a:ext cx="88819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34D3130-C19E-F708-74C1-2B00C2C3B41B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4513685" y="3354890"/>
              <a:ext cx="88819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5073CC5A-3B93-C166-5DE3-72EAF213BFCF}"/>
                </a:ext>
              </a:extLst>
            </p:cNvPr>
            <p:cNvCxnSpPr>
              <a:stCxn id="16" idx="6"/>
              <a:endCxn id="19" idx="2"/>
            </p:cNvCxnSpPr>
            <p:nvPr/>
          </p:nvCxnSpPr>
          <p:spPr>
            <a:xfrm flipV="1">
              <a:off x="4513685" y="4464977"/>
              <a:ext cx="88819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288035E2-636D-5C22-8786-A7F0CC746373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4513685" y="5317141"/>
              <a:ext cx="89423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B5AFEA39-13FB-88CB-F991-6C532EBDEFC1}"/>
                </a:ext>
              </a:extLst>
            </p:cNvPr>
            <p:cNvCxnSpPr>
              <a:stCxn id="18" idx="6"/>
              <a:endCxn id="23" idx="2"/>
            </p:cNvCxnSpPr>
            <p:nvPr/>
          </p:nvCxnSpPr>
          <p:spPr>
            <a:xfrm>
              <a:off x="5962318" y="2249178"/>
              <a:ext cx="62006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AB96022F-FB0E-58E8-81B5-5D5ABCBAFC89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5962318" y="2249178"/>
              <a:ext cx="620063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C142A3-EB27-2973-43C2-A3B7939F2FA6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5962318" y="2249178"/>
              <a:ext cx="62006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5624BD8-D136-ADB1-FB09-6D027F1EEAAE}"/>
                </a:ext>
              </a:extLst>
            </p:cNvPr>
            <p:cNvCxnSpPr>
              <a:stCxn id="17" idx="6"/>
              <a:endCxn id="23" idx="2"/>
            </p:cNvCxnSpPr>
            <p:nvPr/>
          </p:nvCxnSpPr>
          <p:spPr>
            <a:xfrm flipV="1">
              <a:off x="5962318" y="2488725"/>
              <a:ext cx="62006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B991F88-6464-5960-9481-76E12079AC5F}"/>
                </a:ext>
              </a:extLst>
            </p:cNvPr>
            <p:cNvCxnSpPr>
              <a:stCxn id="17" idx="6"/>
              <a:endCxn id="22" idx="2"/>
            </p:cNvCxnSpPr>
            <p:nvPr/>
          </p:nvCxnSpPr>
          <p:spPr>
            <a:xfrm>
              <a:off x="5962318" y="3354890"/>
              <a:ext cx="620063" cy="550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6" name="Conector recto 4095">
              <a:extLst>
                <a:ext uri="{FF2B5EF4-FFF2-40B4-BE49-F238E27FC236}">
                  <a16:creationId xmlns:a16="http://schemas.microsoft.com/office/drawing/2014/main" id="{16395979-D8C3-3BFA-0F6E-EEFC7D6735DE}"/>
                </a:ext>
              </a:extLst>
            </p:cNvPr>
            <p:cNvCxnSpPr>
              <a:stCxn id="17" idx="6"/>
              <a:endCxn id="24" idx="2"/>
            </p:cNvCxnSpPr>
            <p:nvPr/>
          </p:nvCxnSpPr>
          <p:spPr>
            <a:xfrm>
              <a:off x="5962318" y="3354890"/>
              <a:ext cx="62006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9" name="Conector recto 4098">
              <a:extLst>
                <a:ext uri="{FF2B5EF4-FFF2-40B4-BE49-F238E27FC236}">
                  <a16:creationId xmlns:a16="http://schemas.microsoft.com/office/drawing/2014/main" id="{FC8821EE-D200-1042-6BF8-A753E529822C}"/>
                </a:ext>
              </a:extLst>
            </p:cNvPr>
            <p:cNvCxnSpPr>
              <a:stCxn id="19" idx="6"/>
              <a:endCxn id="23" idx="2"/>
            </p:cNvCxnSpPr>
            <p:nvPr/>
          </p:nvCxnSpPr>
          <p:spPr>
            <a:xfrm flipV="1">
              <a:off x="5962318" y="2488725"/>
              <a:ext cx="62006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1" name="Conector recto 4100">
              <a:extLst>
                <a:ext uri="{FF2B5EF4-FFF2-40B4-BE49-F238E27FC236}">
                  <a16:creationId xmlns:a16="http://schemas.microsoft.com/office/drawing/2014/main" id="{3CAAEEAA-179D-E398-5138-31F17FA98588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5962318" y="3905497"/>
              <a:ext cx="620063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3" name="Conector recto 4102">
              <a:extLst>
                <a:ext uri="{FF2B5EF4-FFF2-40B4-BE49-F238E27FC236}">
                  <a16:creationId xmlns:a16="http://schemas.microsoft.com/office/drawing/2014/main" id="{8CC157AB-18C7-CA5A-235D-F3FA4950ACA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5962318" y="4464977"/>
              <a:ext cx="62006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6" name="Conector recto 4105">
              <a:extLst>
                <a:ext uri="{FF2B5EF4-FFF2-40B4-BE49-F238E27FC236}">
                  <a16:creationId xmlns:a16="http://schemas.microsoft.com/office/drawing/2014/main" id="{A2125218-46D3-24DC-6A4A-38CEFB1D714B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5968363" y="2488725"/>
              <a:ext cx="61401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8" name="Conector recto 4107">
              <a:extLst>
                <a:ext uri="{FF2B5EF4-FFF2-40B4-BE49-F238E27FC236}">
                  <a16:creationId xmlns:a16="http://schemas.microsoft.com/office/drawing/2014/main" id="{93BBF393-99CA-C34B-FE5B-0D469317775F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 flipV="1">
              <a:off x="5968363" y="3905497"/>
              <a:ext cx="614018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0" name="Conector recto 4109">
              <a:extLst>
                <a:ext uri="{FF2B5EF4-FFF2-40B4-BE49-F238E27FC236}">
                  <a16:creationId xmlns:a16="http://schemas.microsoft.com/office/drawing/2014/main" id="{4BA2C41A-417B-A8AE-3838-DA0CA20E26CF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5968363" y="5317141"/>
              <a:ext cx="61401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3" name="Conector recto 4112">
              <a:extLst>
                <a:ext uri="{FF2B5EF4-FFF2-40B4-BE49-F238E27FC236}">
                  <a16:creationId xmlns:a16="http://schemas.microsoft.com/office/drawing/2014/main" id="{672702CA-4B60-BC17-B300-9F007BDA2854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7142821" y="2488725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5" name="Conector recto 4114">
              <a:extLst>
                <a:ext uri="{FF2B5EF4-FFF2-40B4-BE49-F238E27FC236}">
                  <a16:creationId xmlns:a16="http://schemas.microsoft.com/office/drawing/2014/main" id="{76028C50-D2BB-D6F6-8838-AC665EFC0A93}"/>
                </a:ext>
              </a:extLst>
            </p:cNvPr>
            <p:cNvCxnSpPr>
              <a:stCxn id="23" idx="6"/>
              <a:endCxn id="25" idx="1"/>
            </p:cNvCxnSpPr>
            <p:nvPr/>
          </p:nvCxnSpPr>
          <p:spPr>
            <a:xfrm>
              <a:off x="7142821" y="2488725"/>
              <a:ext cx="847344" cy="21731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7" name="Conector recto 4116">
              <a:extLst>
                <a:ext uri="{FF2B5EF4-FFF2-40B4-BE49-F238E27FC236}">
                  <a16:creationId xmlns:a16="http://schemas.microsoft.com/office/drawing/2014/main" id="{EAC54FD0-0FBE-091A-CAC4-8CF0E3D5FE81}"/>
                </a:ext>
              </a:extLst>
            </p:cNvPr>
            <p:cNvCxnSpPr>
              <a:stCxn id="22" idx="6"/>
              <a:endCxn id="26" idx="2"/>
            </p:cNvCxnSpPr>
            <p:nvPr/>
          </p:nvCxnSpPr>
          <p:spPr>
            <a:xfrm flipV="1">
              <a:off x="7142820" y="3245079"/>
              <a:ext cx="847346" cy="6604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9" name="Conector recto 4118">
              <a:extLst>
                <a:ext uri="{FF2B5EF4-FFF2-40B4-BE49-F238E27FC236}">
                  <a16:creationId xmlns:a16="http://schemas.microsoft.com/office/drawing/2014/main" id="{227992C5-CC16-2CA5-FFDC-3D2DAF37FED4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7142820" y="3905497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2" name="Conector recto 4121">
              <a:extLst>
                <a:ext uri="{FF2B5EF4-FFF2-40B4-BE49-F238E27FC236}">
                  <a16:creationId xmlns:a16="http://schemas.microsoft.com/office/drawing/2014/main" id="{ABC0241C-CF77-A3B8-F061-E0F26FC8DA9E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7142821" y="3245079"/>
              <a:ext cx="847345" cy="20720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4" name="Conector recto 4123">
              <a:extLst>
                <a:ext uri="{FF2B5EF4-FFF2-40B4-BE49-F238E27FC236}">
                  <a16:creationId xmlns:a16="http://schemas.microsoft.com/office/drawing/2014/main" id="{394C4A27-09A7-A776-9586-EE9173B635D3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7142821" y="4661851"/>
              <a:ext cx="847344" cy="6552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29" name="Conector recto 4128">
            <a:extLst>
              <a:ext uri="{FF2B5EF4-FFF2-40B4-BE49-F238E27FC236}">
                <a16:creationId xmlns:a16="http://schemas.microsoft.com/office/drawing/2014/main" id="{F3F9E594-7F98-254E-C2B6-232F3A1834DC}"/>
              </a:ext>
            </a:extLst>
          </p:cNvPr>
          <p:cNvCxnSpPr>
            <a:cxnSpLocks/>
            <a:stCxn id="26" idx="6"/>
            <a:endCxn id="1028" idx="1"/>
          </p:cNvCxnSpPr>
          <p:nvPr/>
        </p:nvCxnSpPr>
        <p:spPr>
          <a:xfrm flipV="1">
            <a:off x="8550605" y="2923126"/>
            <a:ext cx="1170654" cy="18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1" name="Conector recto 4130">
            <a:extLst>
              <a:ext uri="{FF2B5EF4-FFF2-40B4-BE49-F238E27FC236}">
                <a16:creationId xmlns:a16="http://schemas.microsoft.com/office/drawing/2014/main" id="{9D72BE17-A961-58D6-FA25-496825D4117F}"/>
              </a:ext>
            </a:extLst>
          </p:cNvPr>
          <p:cNvCxnSpPr>
            <a:stCxn id="25" idx="6"/>
          </p:cNvCxnSpPr>
          <p:nvPr/>
        </p:nvCxnSpPr>
        <p:spPr>
          <a:xfrm flipV="1">
            <a:off x="8550604" y="4358837"/>
            <a:ext cx="126587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34" name="Rectángulo: esquinas redondeadas 4133">
            <a:extLst>
              <a:ext uri="{FF2B5EF4-FFF2-40B4-BE49-F238E27FC236}">
                <a16:creationId xmlns:a16="http://schemas.microsoft.com/office/drawing/2014/main" id="{E1AD1E07-B279-F41E-A081-85706E3F06D5}"/>
              </a:ext>
            </a:extLst>
          </p:cNvPr>
          <p:cNvSpPr/>
          <p:nvPr/>
        </p:nvSpPr>
        <p:spPr>
          <a:xfrm>
            <a:off x="3255063" y="5742158"/>
            <a:ext cx="1956801" cy="37416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entrada</a:t>
            </a:r>
            <a:endParaRPr lang="es-MX" dirty="0"/>
          </a:p>
        </p:txBody>
      </p:sp>
      <p:sp>
        <p:nvSpPr>
          <p:cNvPr id="4135" name="Rectángulo: esquinas redondeadas 4134">
            <a:extLst>
              <a:ext uri="{FF2B5EF4-FFF2-40B4-BE49-F238E27FC236}">
                <a16:creationId xmlns:a16="http://schemas.microsoft.com/office/drawing/2014/main" id="{2A5D6808-06A9-2A3D-5ED7-4520269BEAEC}"/>
              </a:ext>
            </a:extLst>
          </p:cNvPr>
          <p:cNvSpPr/>
          <p:nvPr/>
        </p:nvSpPr>
        <p:spPr>
          <a:xfrm>
            <a:off x="5121197" y="5728196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Capas ocultas</a:t>
            </a:r>
            <a:endParaRPr lang="es-MX" dirty="0"/>
          </a:p>
        </p:txBody>
      </p:sp>
      <p:sp>
        <p:nvSpPr>
          <p:cNvPr id="4136" name="Rectángulo: esquinas redondeadas 4135">
            <a:extLst>
              <a:ext uri="{FF2B5EF4-FFF2-40B4-BE49-F238E27FC236}">
                <a16:creationId xmlns:a16="http://schemas.microsoft.com/office/drawing/2014/main" id="{91785C5E-7A56-95EE-863D-72FBCE9E37A1}"/>
              </a:ext>
            </a:extLst>
          </p:cNvPr>
          <p:cNvSpPr/>
          <p:nvPr/>
        </p:nvSpPr>
        <p:spPr>
          <a:xfrm>
            <a:off x="7135436" y="5716577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salida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702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6533-8D95-D76D-DF64-43F9591B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3795E-9CE2-ED3A-9ADC-E6225DA2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Resultados de entrenamiento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632859-7A93-1776-D41E-87B73722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8891F9-5994-A014-EC7F-AD472112FB75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F984D64-131E-4DAF-7DB1-FEBCE054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31087"/>
              </p:ext>
            </p:extLst>
          </p:nvPr>
        </p:nvGraphicFramePr>
        <p:xfrm>
          <a:off x="831850" y="1635564"/>
          <a:ext cx="10883228" cy="4248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299">
                  <a:extLst>
                    <a:ext uri="{9D8B030D-6E8A-4147-A177-3AD203B41FA5}">
                      <a16:colId xmlns:a16="http://schemas.microsoft.com/office/drawing/2014/main" val="407771055"/>
                    </a:ext>
                  </a:extLst>
                </a:gridCol>
                <a:gridCol w="1877195">
                  <a:extLst>
                    <a:ext uri="{9D8B030D-6E8A-4147-A177-3AD203B41FA5}">
                      <a16:colId xmlns:a16="http://schemas.microsoft.com/office/drawing/2014/main" val="3173890520"/>
                    </a:ext>
                  </a:extLst>
                </a:gridCol>
                <a:gridCol w="1914376">
                  <a:extLst>
                    <a:ext uri="{9D8B030D-6E8A-4147-A177-3AD203B41FA5}">
                      <a16:colId xmlns:a16="http://schemas.microsoft.com/office/drawing/2014/main" val="2436745573"/>
                    </a:ext>
                  </a:extLst>
                </a:gridCol>
                <a:gridCol w="1453057">
                  <a:extLst>
                    <a:ext uri="{9D8B030D-6E8A-4147-A177-3AD203B41FA5}">
                      <a16:colId xmlns:a16="http://schemas.microsoft.com/office/drawing/2014/main" val="4173849045"/>
                    </a:ext>
                  </a:extLst>
                </a:gridCol>
                <a:gridCol w="1296807">
                  <a:extLst>
                    <a:ext uri="{9D8B030D-6E8A-4147-A177-3AD203B41FA5}">
                      <a16:colId xmlns:a16="http://schemas.microsoft.com/office/drawing/2014/main" val="59649011"/>
                    </a:ext>
                  </a:extLst>
                </a:gridCol>
                <a:gridCol w="3109494">
                  <a:extLst>
                    <a:ext uri="{9D8B030D-6E8A-4147-A177-3AD203B41FA5}">
                      <a16:colId xmlns:a16="http://schemas.microsoft.com/office/drawing/2014/main" val="356678666"/>
                    </a:ext>
                  </a:extLst>
                </a:gridCol>
              </a:tblGrid>
              <a:tr h="932679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Modelo de red neuronal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Gráfica de pérdida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Gráfica de precisión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Número de capas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Características usadas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de 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611853"/>
                  </a:ext>
                </a:extLst>
              </a:tr>
              <a:tr h="1803178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Perceptrón multicapa (MLP)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 capas con 128, 64 y 32 neuronas respectivamente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Todas las mencionadas en la metodología del algoritmo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Muestra demasiada variabilidad en su entrenamiento, no se entrena correctamente y lo máximo que llega de precisión es 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69085"/>
                  </a:ext>
                </a:extLst>
              </a:tr>
              <a:tr h="1513012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LSTM bidireccional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 capas con 128 unidades ocultas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MX" sz="2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 obtuvo una precisión máxima en los datos de validación del 80%, sin embargo se </a:t>
                      </a:r>
                      <a:r>
                        <a:rPr lang="es-MX" sz="12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sobreajustó</a:t>
                      </a:r>
                      <a:r>
                        <a:rPr lang="es-MX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alrededor de la época 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215687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D24D95AD-3D82-3B1E-BA6E-244781E3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369"/>
          <a:stretch/>
        </p:blipFill>
        <p:spPr>
          <a:xfrm>
            <a:off x="2121038" y="2696153"/>
            <a:ext cx="1688962" cy="1389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002487-04C7-3B1A-C90F-D951B9E6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70"/>
          <a:stretch/>
        </p:blipFill>
        <p:spPr>
          <a:xfrm>
            <a:off x="3950389" y="2696153"/>
            <a:ext cx="1748285" cy="14677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3B594E-A2FE-81FD-C0A4-F0150F8C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392"/>
          <a:stretch/>
        </p:blipFill>
        <p:spPr>
          <a:xfrm>
            <a:off x="2121038" y="4429006"/>
            <a:ext cx="1688962" cy="14186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92F854-02B4-AD0B-B56C-27CD269A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47"/>
          <a:stretch/>
        </p:blipFill>
        <p:spPr>
          <a:xfrm>
            <a:off x="4031797" y="4398158"/>
            <a:ext cx="1748285" cy="14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1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102544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6277" y="906739"/>
            <a:ext cx="6472591" cy="50445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Alcances y limitaciones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Módulos de la propuesta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Experimentos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Cronograma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Conclusión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0632-19AC-55BB-3F93-787E204F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50510-545E-4755-DF0E-759D11D4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8876" y="122143"/>
            <a:ext cx="10521951" cy="819290"/>
          </a:xfrm>
        </p:spPr>
        <p:txBody>
          <a:bodyPr/>
          <a:lstStyle/>
          <a:p>
            <a:r>
              <a:rPr lang="es-MX" dirty="0"/>
              <a:t>Cronograma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B4B98-2375-4C80-613B-5DE48821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60AD631-7180-33F3-B9F1-7972E7389CD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16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EC78E21-007A-BB8B-5171-705A170E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49764"/>
              </p:ext>
            </p:extLst>
          </p:nvPr>
        </p:nvGraphicFramePr>
        <p:xfrm>
          <a:off x="310838" y="1344360"/>
          <a:ext cx="11604282" cy="471471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{0505E3EF-67EA-436B-97B2-0124C06EBD24}</a:tableStyleId>
              </a:tblPr>
              <a:tblGrid>
                <a:gridCol w="3935066">
                  <a:extLst>
                    <a:ext uri="{9D8B030D-6E8A-4147-A177-3AD203B41FA5}">
                      <a16:colId xmlns:a16="http://schemas.microsoft.com/office/drawing/2014/main" val="2788953282"/>
                    </a:ext>
                  </a:extLst>
                </a:gridCol>
                <a:gridCol w="472568">
                  <a:extLst>
                    <a:ext uri="{9D8B030D-6E8A-4147-A177-3AD203B41FA5}">
                      <a16:colId xmlns:a16="http://schemas.microsoft.com/office/drawing/2014/main" val="1609405218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740944102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2682465391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93582192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05860921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3583283690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73349971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237680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4578976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038123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4974669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8373594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53768762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304958439"/>
                    </a:ext>
                  </a:extLst>
                </a:gridCol>
                <a:gridCol w="206628">
                  <a:extLst>
                    <a:ext uri="{9D8B030D-6E8A-4147-A177-3AD203B41FA5}">
                      <a16:colId xmlns:a16="http://schemas.microsoft.com/office/drawing/2014/main" val="268966496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6066599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4431967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1020362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2388923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249466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4316170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249035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4468219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242265094"/>
                    </a:ext>
                  </a:extLst>
                </a:gridCol>
                <a:gridCol w="206628">
                  <a:extLst>
                    <a:ext uri="{9D8B030D-6E8A-4147-A177-3AD203B41FA5}">
                      <a16:colId xmlns:a16="http://schemas.microsoft.com/office/drawing/2014/main" val="7792996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1887401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2435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947312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98379131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9562310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7619375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9363896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9049795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31776881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27051796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44942353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309227869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1457636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9142419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516898342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777119085"/>
                    </a:ext>
                  </a:extLst>
                </a:gridCol>
              </a:tblGrid>
              <a:tr h="31107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PLANEACIÓN DE ACTIVIDADES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1">
                  <a:txBody>
                    <a:bodyPr/>
                    <a:lstStyle/>
                    <a:p>
                      <a:pPr algn="ctr" rtl="0" fontAlgn="ctr"/>
                      <a:r>
                        <a:rPr lang="es-MX" sz="1100" u="none" strike="noStrike" dirty="0">
                          <a:effectLst/>
                        </a:rPr>
                        <a:t> PROGRAMACIÓN (SEMANAS)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54749"/>
                  </a:ext>
                </a:extLst>
              </a:tr>
              <a:tr h="3110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AGOS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SEP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OCT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NOV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DIC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ENE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FEB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ABR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MAY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JUN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u="none" strike="noStrike" dirty="0">
                          <a:effectLst/>
                        </a:rPr>
                        <a:t>JUL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018438120"/>
                  </a:ext>
                </a:extLst>
              </a:tr>
              <a:tr h="29693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14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u="none" strike="noStrike" dirty="0">
                          <a:effectLst/>
                        </a:rPr>
                        <a:t>41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059956600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Búsqueda y revisión de antecedentes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6565009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Búsqueda y selección de conjuntos de datos y videos púbicos de internet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15986421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Preprocesamiento de los videos recolectados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65469431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detección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195385936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análisis de movimiento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734390352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de la fase de entrenamiento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98661197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Integración de las fases desarrolladas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72978200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Entrenamiento del modelo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6E152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6E152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820454809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s-MX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ruebas</a:t>
                      </a:r>
                      <a:r>
                        <a:rPr lang="es-MX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3654236215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Validación de resultados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4973279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Correcciones y pruebas finales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64325847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Documentación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76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0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573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[1] </a:t>
            </a:r>
            <a:r>
              <a:rPr lang="es-ES" sz="2000" dirty="0" err="1">
                <a:latin typeface="Montserrat" panose="00000500000000000000" pitchFamily="2" charset="0"/>
              </a:rPr>
              <a:t>Mexico</a:t>
            </a:r>
            <a:r>
              <a:rPr lang="es-ES" sz="2000" dirty="0">
                <a:latin typeface="Montserrat" panose="00000500000000000000" pitchFamily="2" charset="0"/>
              </a:rPr>
              <a:t> - Encuesta Nacional de Seguridad Pública Urbana 2023, Datos al cuarto trimestre del año. (s. f.-b). </a:t>
            </a:r>
            <a:r>
              <a:rPr lang="es-ES" sz="2000" dirty="0">
                <a:solidFill>
                  <a:schemeClr val="tx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https://www.inegi.org.mx/rnm/index.php/catalog/859/data-dictionary/F8?file_name=ENSU_CB_0623</a:t>
            </a:r>
            <a:endParaRPr lang="es-E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[2] </a:t>
            </a:r>
            <a:r>
              <a:rPr lang="es-ES" sz="2000" dirty="0">
                <a:latin typeface="Montserrat" panose="00000500000000000000" pitchFamily="2" charset="0"/>
              </a:rPr>
              <a:t>Gobernación, S. (s. f.). https://www.gob.mx/sesnsp/acciones-y programas/incidencia-delictiva-87005?idiom=es</a:t>
            </a:r>
            <a:endParaRPr lang="es-MX" sz="20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[3]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Shreyas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D. G.,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Raksha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S., &amp;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Prasad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B. G. (2020).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anomalous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human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activity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recognition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. SN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Computer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Science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1(168). https://doi.org/10.1007/s42979-020-00169-0Wahyono, A., </a:t>
            </a: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[4]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Harjoko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A.,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Dharmawan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Adhinata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 D.,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Kosala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G., &amp; Jo, K.-H. (2023).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Loitering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detection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using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spatial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-temporal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information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for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vision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 and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Actuator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Networks, 12(9). 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https://doi.org/10.3390/jsan12010009</a:t>
            </a:r>
            <a:endParaRPr lang="es-MX" sz="21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[5] Kim, J. S., Kim, M.-G., &amp; Pan, S. B. (2021).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study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real-time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video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based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embedded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module. EURASIP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Image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and Video Processing, 2021(35). https://doi.org/10.1186/s13640-021-00576-0</a:t>
            </a:r>
            <a:br>
              <a:rPr lang="es-MX" sz="2800" dirty="0"/>
            </a:b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C43B-BE2B-6173-EA74-AA72890B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D8508-9CD1-A775-E9C3-88B00DA1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8917B6F-8C26-A661-FD24-556F658D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903" y="1185734"/>
            <a:ext cx="10736825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¿Por qué MLP y no otra?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En las características ya va un tanto implícito los datos temporales (por lo obtenido del flujo óptico)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 barato computacionalmente a comparación de otras como el LSTM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Maneja bien datos de mayor dimensionalidad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Aprende directamente relaciones no lineales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Al tener la red </a:t>
            </a:r>
            <a:r>
              <a:rPr lang="es-ES" dirty="0" err="1">
                <a:solidFill>
                  <a:schemeClr val="tx1"/>
                </a:solidFill>
              </a:rPr>
              <a:t>preentrenada</a:t>
            </a:r>
            <a:r>
              <a:rPr lang="es-ES" dirty="0">
                <a:solidFill>
                  <a:schemeClr val="tx1"/>
                </a:solidFill>
              </a:rPr>
              <a:t> el tiempo de clasificación es menor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simple y robusta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9B97-04CE-4B48-9D08-7B1BAFDE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B7A8-4406-7DF1-0BAB-BB858C8E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88379-03AE-5C7F-05CC-B4F8CEBA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653" y="2330299"/>
            <a:ext cx="7917630" cy="446929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El robo a casa habitación y el allanamiento de morada son delitos comunes que afectan la percepción de seguridad en los hogares.</a:t>
            </a:r>
          </a:p>
          <a:p>
            <a:pPr algn="just"/>
            <a:endParaRPr lang="es-ES" b="0" i="0" dirty="0">
              <a:solidFill>
                <a:schemeClr val="tx1"/>
              </a:solidFill>
              <a:effectLst/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Muchos </a:t>
            </a: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de los sistemas de videovigilancia actuales son pasivos y dependen de la intervención humana para identificar anomalías.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F07B4-86A9-1208-8B71-7DE6BC3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 descr="Imagen que contiene interior, pequeño, cocina, gato&#10;&#10;Descripción generada automáticamente">
            <a:extLst>
              <a:ext uri="{FF2B5EF4-FFF2-40B4-BE49-F238E27FC236}">
                <a16:creationId xmlns:a16="http://schemas.microsoft.com/office/drawing/2014/main" id="{BAB87D5D-F1AD-3171-B14C-074F87C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97033"/>
            <a:ext cx="2260600" cy="2159635"/>
          </a:xfrm>
          <a:prstGeom prst="rect">
            <a:avLst/>
          </a:prstGeom>
        </p:spPr>
      </p:pic>
      <p:pic>
        <p:nvPicPr>
          <p:cNvPr id="6" name="Imagen 5" descr="Imagen que contiene ventana, hombre, coche, camión&#10;&#10;Descripción generada automáticamente">
            <a:extLst>
              <a:ext uri="{FF2B5EF4-FFF2-40B4-BE49-F238E27FC236}">
                <a16:creationId xmlns:a16="http://schemas.microsoft.com/office/drawing/2014/main" id="{50A7CA0E-86EE-0A47-E8EC-82E5E16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4" y="3152048"/>
            <a:ext cx="2298065" cy="2159635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DBC980B-3320-E93E-7104-B30E8827135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44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88327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780387"/>
              </p:ext>
            </p:extLst>
          </p:nvPr>
        </p:nvGraphicFramePr>
        <p:xfrm>
          <a:off x="3890557" y="1476153"/>
          <a:ext cx="7298438" cy="435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922D95C-75ED-25F9-0C3E-C4FF93EB9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522" y="5834524"/>
            <a:ext cx="678250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allanamiento en México [1]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7DCA49BC-7DC5-76BF-AA1A-D5E0A8CE0FFF}"/>
              </a:ext>
            </a:extLst>
          </p:cNvPr>
          <p:cNvSpPr txBox="1">
            <a:spLocks/>
          </p:cNvSpPr>
          <p:nvPr/>
        </p:nvSpPr>
        <p:spPr>
          <a:xfrm>
            <a:off x="325617" y="2604142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Entre Enero de 2019 y Julio de 2024, se reportaron 63,751 casos de allanamiento de morada en México.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A4DFC198-FBA7-A5E6-DE26-6266B5C9663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39546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92807-29F3-212F-BBF6-6F7E258E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777418"/>
              </p:ext>
            </p:extLst>
          </p:nvPr>
        </p:nvGraphicFramePr>
        <p:xfrm>
          <a:off x="3781014" y="1545117"/>
          <a:ext cx="7673976" cy="43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B3BB0-78CF-04D3-4990-25E61044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3788" y="5790171"/>
            <a:ext cx="842842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la percepción de seguridad en México [2]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C41FF351-0BB5-EB35-4796-FE6C6B3A7F0B}"/>
              </a:ext>
            </a:extLst>
          </p:cNvPr>
          <p:cNvSpPr txBox="1">
            <a:spLocks/>
          </p:cNvSpPr>
          <p:nvPr/>
        </p:nvSpPr>
        <p:spPr>
          <a:xfrm>
            <a:off x="359785" y="2466190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Encuestas del INEGI revelan que, en México, de cada 100 delitos, solo 6.4 se denuncian, y de cada 100 delitos denunciados, solo 14 se resuelven.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7618F1B2-0B04-6D37-7627-DC6F8B2B3CBD}"/>
              </a:ext>
            </a:extLst>
          </p:cNvPr>
          <p:cNvSpPr txBox="1">
            <a:spLocks/>
          </p:cNvSpPr>
          <p:nvPr/>
        </p:nvSpPr>
        <p:spPr>
          <a:xfrm>
            <a:off x="11454990" y="6092917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553B-5E12-2224-32AA-0A0CD203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FFDAB-56F8-F9DB-C6E5-826AF657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383305-28BA-BE6B-07D9-1504C821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3" y="1851423"/>
            <a:ext cx="6321984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L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detección de comportamientos sospechosos aún depende en su mayoría de: 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937E10-8E9F-E953-0979-445D5491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89E738-60F0-CD76-8852-88223087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17" y="2330226"/>
            <a:ext cx="4568152" cy="304602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DBD7F44-F811-88B3-6E4F-701F7D305241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66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002" y="2626753"/>
            <a:ext cx="10065645" cy="1855096"/>
          </a:xfrm>
        </p:spPr>
        <p:txBody>
          <a:bodyPr/>
          <a:lstStyle/>
          <a:p>
            <a:pPr algn="just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videovigilancia.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237B149-CEDB-B3A4-A50C-8B36B3C07EC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69655"/>
            <a:ext cx="10521950" cy="4003637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intento de forzar accesos y merodeo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41D13F6-74C9-3F17-ED8C-3E16AE47939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2353457"/>
            <a:ext cx="9968827" cy="2151086"/>
          </a:xfrm>
        </p:spPr>
        <p:txBody>
          <a:bodyPr/>
          <a:lstStyle/>
          <a:p>
            <a:pPr algn="just"/>
            <a:r>
              <a:rPr lang="es-ES" sz="3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 algoritmo de detección y seguimiento secuencial de videos de vigilancia puede ayudar a la detección de actividades anómalas dados en allanamientos a casa habitación aproximando la actividad observada a como lo haría un humano.</a:t>
            </a:r>
            <a:r>
              <a:rPr lang="es-ES" sz="3000" dirty="0">
                <a:latin typeface="Montserrat" panose="00000500000000000000" pitchFamily="2" charset="0"/>
              </a:rPr>
              <a:t> </a:t>
            </a:r>
            <a:br>
              <a:rPr lang="es-ES" sz="3000" dirty="0">
                <a:latin typeface="Montserrat" panose="00000500000000000000" pitchFamily="2" charset="0"/>
              </a:rPr>
            </a:br>
            <a:endParaRPr lang="es-MX" sz="3000" dirty="0"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4F081A5-3D6B-963C-286C-8392846A5FC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8261</TotalTime>
  <Words>1366</Words>
  <Application>Microsoft Office PowerPoint</Application>
  <PresentationFormat>Panorámica</PresentationFormat>
  <Paragraphs>244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Roboto</vt:lpstr>
      <vt:lpstr>Montserrat SemiBold</vt:lpstr>
      <vt:lpstr>Calibri</vt:lpstr>
      <vt:lpstr>Montserrat</vt:lpstr>
      <vt:lpstr>Montserrat Medium</vt:lpstr>
      <vt:lpstr>Arial</vt:lpstr>
      <vt:lpstr>Tema de Office</vt:lpstr>
      <vt:lpstr>Algoritmo de detección de patrones de movimiento para la identificación de allanamiento de morada usando visión computacional</vt:lpstr>
      <vt:lpstr>Índice</vt:lpstr>
      <vt:lpstr>Introducción</vt:lpstr>
      <vt:lpstr>Planteamiento del problema</vt:lpstr>
      <vt:lpstr>Planteamiento del problema</vt:lpstr>
      <vt:lpstr>Justificación</vt:lpstr>
      <vt:lpstr>Objetivo general</vt:lpstr>
      <vt:lpstr>Objetivos específicos</vt:lpstr>
      <vt:lpstr>Hipótesis</vt:lpstr>
      <vt:lpstr>Alcances</vt:lpstr>
      <vt:lpstr>Estado del arte</vt:lpstr>
      <vt:lpstr>Metodología</vt:lpstr>
      <vt:lpstr>Recolección de datos</vt:lpstr>
      <vt:lpstr>Preprocesamiento</vt:lpstr>
      <vt:lpstr>Detección y seguimiento</vt:lpstr>
      <vt:lpstr>Selección de características</vt:lpstr>
      <vt:lpstr>Selección de características</vt:lpstr>
      <vt:lpstr>Fase de entrenamiento</vt:lpstr>
      <vt:lpstr>Resultados de entrenamiento</vt:lpstr>
      <vt:lpstr>Cronograma</vt:lpstr>
      <vt:lpstr>Referencias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85</cp:revision>
  <dcterms:created xsi:type="dcterms:W3CDTF">2018-12-04T03:27:02Z</dcterms:created>
  <dcterms:modified xsi:type="dcterms:W3CDTF">2025-05-21T06:42:39Z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